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63" r:id="rId5"/>
    <p:sldId id="268" r:id="rId6"/>
    <p:sldId id="269" r:id="rId7"/>
    <p:sldId id="270" r:id="rId8"/>
    <p:sldId id="271" r:id="rId9"/>
    <p:sldId id="275" r:id="rId10"/>
    <p:sldId id="280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4D18A5F-A1C6-1136-248F-8C8C0B098617}" name="Kristin Hanks-Bents" initials="KH" userId="S::Kristin.Hanks-Bents@IowaEDA.com::4eff2810-a52a-47c3-bfba-e163a418312a" providerId="AD"/>
  <p188:author id="{1B81F8FB-3483-400F-D79F-A4C4499D940C}" name="Amber Buckingham" initials="AB" userId="S::amber.buckingham@iowaeda.com::6a4a7260-59dc-4f36-a203-240f5b11c4a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415C"/>
    <a:srgbClr val="07647B"/>
    <a:srgbClr val="2F6459"/>
    <a:srgbClr val="DFA527"/>
    <a:srgbClr val="11405C"/>
    <a:srgbClr val="C5D4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4" autoAdjust="0"/>
    <p:restoredTop sz="94617"/>
  </p:normalViewPr>
  <p:slideViewPr>
    <p:cSldViewPr snapToGrid="0">
      <p:cViewPr varScale="1">
        <p:scale>
          <a:sx n="111" d="100"/>
          <a:sy n="111" d="100"/>
        </p:scale>
        <p:origin x="728" y="19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89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E5E9B5-E1C1-B73B-179E-C8C58A7A3DE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014869-37F8-F2B9-435A-301B534197C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0DA639-9D14-4A93-9A5A-CFA61635F929}" type="datetimeFigureOut">
              <a:rPr lang="en-US" smtClean="0"/>
              <a:t>1/21/25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C93EF-C09E-3BF7-8DED-89B12E2CC9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23C371-CD2A-815A-318B-3D2BE682915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05AB1C-F20A-4A1A-BB4C-B21448110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424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069EC9-970E-4F5F-9B97-2CF2B9759358}" type="datetimeFigureOut">
              <a:rPr lang="en-US" smtClean="0"/>
              <a:t>1/21/25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95E491-7E8F-4764-A1A2-E60FAC19A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635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-Commercial meaning multi-family, public, private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95E491-7E8F-4764-A1A2-E60FAC19A0D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443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Slide_Anima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829A9CB-C3F5-1126-E625-338B8668A3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76EAFE4-877A-FA39-6F82-BECCAB330F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F5BEF3D-324B-6D11-8F75-BD6A78A320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EF3C658-42A7-56A0-D2D7-ACEAD907C1F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83E313A-95E8-C05D-E78D-5981B7A592C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B212D3-A267-9CF5-8173-2654A021712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DED716-C30A-C9C9-7B1E-E3ECA17D49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922449"/>
            <a:ext cx="9144000" cy="1060061"/>
          </a:xfrm>
        </p:spPr>
        <p:txBody>
          <a:bodyPr anchor="b">
            <a:normAutofit/>
          </a:bodyPr>
          <a:lstStyle>
            <a:lvl1pPr algn="ctr"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DC6146-296B-59F5-E46F-D8D9B6AFA3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155967"/>
            <a:ext cx="9144000" cy="528576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36976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1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rimary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F161AAE-E6C4-FFAA-2C07-B8CDE1940093}"/>
              </a:ext>
            </a:extLst>
          </p:cNvPr>
          <p:cNvSpPr/>
          <p:nvPr userDrawn="1"/>
        </p:nvSpPr>
        <p:spPr>
          <a:xfrm>
            <a:off x="-11289" y="0"/>
            <a:ext cx="12203289" cy="6858000"/>
          </a:xfrm>
          <a:prstGeom prst="rect">
            <a:avLst/>
          </a:prstGeom>
          <a:solidFill>
            <a:srgbClr val="DFA5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5F7A1D-ABF6-F98A-6664-3451D9BC2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107D8-7D90-98A6-1639-0B68AA66D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2C51B1-70FE-AED9-9212-29E01DBDE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B6D94-A7BD-4B6E-B753-79AAA3CCBF31}" type="datetimeFigureOut">
              <a:rPr lang="en-US" smtClean="0"/>
              <a:pPr/>
              <a:t>1/21/25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0C94A-B7C9-C5ED-5B78-89F2F9EF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0A357-C561-40BE-14FB-C85CC91BC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B4474C-E03E-4C82-BE16-E60ED47D0D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348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econdary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F161AAE-E6C4-FFAA-2C07-B8CDE1940093}"/>
              </a:ext>
            </a:extLst>
          </p:cNvPr>
          <p:cNvSpPr/>
          <p:nvPr userDrawn="1"/>
        </p:nvSpPr>
        <p:spPr>
          <a:xfrm>
            <a:off x="-11289" y="0"/>
            <a:ext cx="12203289" cy="6858000"/>
          </a:xfrm>
          <a:prstGeom prst="rect">
            <a:avLst/>
          </a:prstGeom>
          <a:solidFill>
            <a:srgbClr val="2F64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5F7A1D-ABF6-F98A-6664-3451D9BC2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107D8-7D90-98A6-1639-0B68AA66D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2C51B1-70FE-AED9-9212-29E01DBDE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B6D94-A7BD-4B6E-B753-79AAA3CCBF31}" type="datetimeFigureOut">
              <a:rPr lang="en-US" smtClean="0"/>
              <a:pPr/>
              <a:t>1/21/25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0C94A-B7C9-C5ED-5B78-89F2F9EF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0A357-C561-40BE-14FB-C85CC91BC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B4474C-E03E-4C82-BE16-E60ED47D0D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1225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B4133-1A6D-5E5F-3F52-1960A01B1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7BAF91-DCA6-78DF-B6F0-3FCF0A422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6D94-A7BD-4B6E-B753-79AAA3CCBF31}" type="datetimeFigureOut">
              <a:rPr lang="en-US" smtClean="0"/>
              <a:t>1/21/25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D4DB56-192E-99DB-581F-15BF918EF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5271F1-75AA-C233-C0F4-12C0416FF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474C-E03E-4C82-BE16-E60ED47D0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63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4E7FFD-5E4B-5C05-E06C-0E1895A47637}"/>
              </a:ext>
            </a:extLst>
          </p:cNvPr>
          <p:cNvSpPr/>
          <p:nvPr userDrawn="1"/>
        </p:nvSpPr>
        <p:spPr>
          <a:xfrm>
            <a:off x="-11289" y="0"/>
            <a:ext cx="12203289" cy="6858000"/>
          </a:xfrm>
          <a:prstGeom prst="rect">
            <a:avLst/>
          </a:prstGeom>
          <a:solidFill>
            <a:srgbClr val="11405C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9B4133-1A6D-5E5F-3F52-1960A01B1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7BAF91-DCA6-78DF-B6F0-3FCF0A422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6D94-A7BD-4B6E-B753-79AAA3CCBF31}" type="datetimeFigureOut">
              <a:rPr lang="en-US" smtClean="0"/>
              <a:t>1/21/25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D4DB56-192E-99DB-581F-15BF918EF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5271F1-75AA-C233-C0F4-12C0416FF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474C-E03E-4C82-BE16-E60ED47D0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683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BC3F355-A4BB-02E3-5E3F-C18EB7113F63}"/>
              </a:ext>
            </a:extLst>
          </p:cNvPr>
          <p:cNvSpPr/>
          <p:nvPr userDrawn="1"/>
        </p:nvSpPr>
        <p:spPr>
          <a:xfrm>
            <a:off x="-11289" y="0"/>
            <a:ext cx="12203289" cy="6858000"/>
          </a:xfrm>
          <a:prstGeom prst="rect">
            <a:avLst/>
          </a:prstGeom>
          <a:solidFill>
            <a:srgbClr val="C5D4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9B4133-1A6D-5E5F-3F52-1960A01B1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7BAF91-DCA6-78DF-B6F0-3FCF0A422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6D94-A7BD-4B6E-B753-79AAA3CCBF31}" type="datetimeFigureOut">
              <a:rPr lang="en-US" smtClean="0"/>
              <a:t>1/21/25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D4DB56-192E-99DB-581F-15BF918EF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5271F1-75AA-C233-C0F4-12C0416FF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474C-E03E-4C82-BE16-E60ED47D0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4517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BC3F355-A4BB-02E3-5E3F-C18EB7113F63}"/>
              </a:ext>
            </a:extLst>
          </p:cNvPr>
          <p:cNvSpPr/>
          <p:nvPr userDrawn="1"/>
        </p:nvSpPr>
        <p:spPr>
          <a:xfrm>
            <a:off x="-11289" y="0"/>
            <a:ext cx="12203289" cy="6858000"/>
          </a:xfrm>
          <a:prstGeom prst="rect">
            <a:avLst/>
          </a:prstGeom>
          <a:solidFill>
            <a:srgbClr val="1140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9B4133-1A6D-5E5F-3F52-1960A01B1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7BAF91-DCA6-78DF-B6F0-3FCF0A422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B6D94-A7BD-4B6E-B753-79AAA3CCBF31}" type="datetimeFigureOut">
              <a:rPr lang="en-US" smtClean="0"/>
              <a:pPr/>
              <a:t>1/21/25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D4DB56-192E-99DB-581F-15BF918EF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5271F1-75AA-C233-C0F4-12C0416FF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B4474C-E03E-4C82-BE16-E60ED47D0D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7575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BC3F355-A4BB-02E3-5E3F-C18EB7113F63}"/>
              </a:ext>
            </a:extLst>
          </p:cNvPr>
          <p:cNvSpPr/>
          <p:nvPr userDrawn="1"/>
        </p:nvSpPr>
        <p:spPr>
          <a:xfrm>
            <a:off x="-11289" y="0"/>
            <a:ext cx="12203289" cy="6858000"/>
          </a:xfrm>
          <a:prstGeom prst="rect">
            <a:avLst/>
          </a:prstGeom>
          <a:solidFill>
            <a:srgbClr val="0764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9B4133-1A6D-5E5F-3F52-1960A01B1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7BAF91-DCA6-78DF-B6F0-3FCF0A422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B6D94-A7BD-4B6E-B753-79AAA3CCBF31}" type="datetimeFigureOut">
              <a:rPr lang="en-US" smtClean="0"/>
              <a:pPr/>
              <a:t>1/21/25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D4DB56-192E-99DB-581F-15BF918EF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5271F1-75AA-C233-C0F4-12C0416FF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B4474C-E03E-4C82-BE16-E60ED47D0D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0075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BC3F355-A4BB-02E3-5E3F-C18EB7113F63}"/>
              </a:ext>
            </a:extLst>
          </p:cNvPr>
          <p:cNvSpPr/>
          <p:nvPr userDrawn="1"/>
        </p:nvSpPr>
        <p:spPr>
          <a:xfrm>
            <a:off x="-11289" y="0"/>
            <a:ext cx="12203289" cy="6858000"/>
          </a:xfrm>
          <a:prstGeom prst="rect">
            <a:avLst/>
          </a:prstGeom>
          <a:solidFill>
            <a:srgbClr val="DFA5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9B4133-1A6D-5E5F-3F52-1960A01B1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7BAF91-DCA6-78DF-B6F0-3FCF0A422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B6D94-A7BD-4B6E-B753-79AAA3CCBF31}" type="datetimeFigureOut">
              <a:rPr lang="en-US" smtClean="0"/>
              <a:pPr/>
              <a:t>1/21/25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D4DB56-192E-99DB-581F-15BF918EF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5271F1-75AA-C233-C0F4-12C0416FF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B4474C-E03E-4C82-BE16-E60ED47D0D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369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BC3F355-A4BB-02E3-5E3F-C18EB7113F63}"/>
              </a:ext>
            </a:extLst>
          </p:cNvPr>
          <p:cNvSpPr/>
          <p:nvPr userDrawn="1"/>
        </p:nvSpPr>
        <p:spPr>
          <a:xfrm>
            <a:off x="-11289" y="0"/>
            <a:ext cx="12203289" cy="6858000"/>
          </a:xfrm>
          <a:prstGeom prst="rect">
            <a:avLst/>
          </a:prstGeom>
          <a:solidFill>
            <a:srgbClr val="2F64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9B4133-1A6D-5E5F-3F52-1960A01B1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7BAF91-DCA6-78DF-B6F0-3FCF0A422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B6D94-A7BD-4B6E-B753-79AAA3CCBF31}" type="datetimeFigureOut">
              <a:rPr lang="en-US" smtClean="0"/>
              <a:pPr/>
              <a:t>1/21/25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D4DB56-192E-99DB-581F-15BF918EF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5271F1-75AA-C233-C0F4-12C0416FF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B4474C-E03E-4C82-BE16-E60ED47D0D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4445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D7B344-A890-9384-CACE-4DE5C6C31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6D94-A7BD-4B6E-B753-79AAA3CCBF31}" type="datetimeFigureOut">
              <a:rPr lang="en-US" smtClean="0"/>
              <a:t>1/21/25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7231F9-D7FB-CAB0-0F95-E1DDF2D3F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E5E496-C8A5-7ABA-D0D4-779D03CA8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474C-E03E-4C82-BE16-E60ED47D0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797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Slide_ReverseAnima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4ED02CA-706C-A23A-3441-F26F1A4DE59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841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29A9CB-C3F5-1126-E625-338B8668A3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76EAFE4-877A-FA39-6F82-BECCAB330F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F5BEF3D-324B-6D11-8F75-BD6A78A320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EF3C658-42A7-56A0-D2D7-ACEAD907C1F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83E313A-95E8-C05D-E78D-5981B7A592C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355C67-73B5-7BAC-BCBF-3EBDE5EE0AD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DED716-C30A-C9C9-7B1E-E3ECA17D49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922449"/>
            <a:ext cx="9144000" cy="1060061"/>
          </a:xfrm>
        </p:spPr>
        <p:txBody>
          <a:bodyPr anchor="b">
            <a:normAutofit/>
          </a:bodyPr>
          <a:lstStyle>
            <a:lvl1pPr algn="ctr"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DC6146-296B-59F5-E46F-D8D9B6AFA3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155967"/>
            <a:ext cx="9144000" cy="528576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34741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1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D7B344-A890-9384-CACE-4DE5C6C31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6D94-A7BD-4B6E-B753-79AAA3CCBF31}" type="datetimeFigureOut">
              <a:rPr lang="en-US" smtClean="0"/>
              <a:t>1/21/25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7231F9-D7FB-CAB0-0F95-E1DDF2D3F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E5E496-C8A5-7ABA-D0D4-779D03CA8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474C-E03E-4C82-BE16-E60ED47D0D7C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black background with blue dots&#10;&#10;Description automatically generated">
            <a:extLst>
              <a:ext uri="{FF2B5EF4-FFF2-40B4-BE49-F238E27FC236}">
                <a16:creationId xmlns:a16="http://schemas.microsoft.com/office/drawing/2014/main" id="{2BDA4EDC-D33F-CF15-0FF5-4682EACB4F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89" y="-338668"/>
            <a:ext cx="12435841" cy="10643616"/>
          </a:xfrm>
          <a:prstGeom prst="rect">
            <a:avLst/>
          </a:prstGeom>
        </p:spPr>
      </p:pic>
      <p:pic>
        <p:nvPicPr>
          <p:cNvPr id="6" name="Picture 5" descr="A black background with blue dots&#10;&#10;Description automatically generated">
            <a:extLst>
              <a:ext uri="{FF2B5EF4-FFF2-40B4-BE49-F238E27FC236}">
                <a16:creationId xmlns:a16="http://schemas.microsoft.com/office/drawing/2014/main" id="{612C2654-80AD-E824-E25A-FBD35AFDA9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89" y="-612742"/>
            <a:ext cx="12435840" cy="10643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264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4.07407E-6 L -4.375E-6 0.08149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07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3.7037E-7 L -4.375E-6 -0.20671 " pathEditMode="fixed" rAng="0" ptsTypes="AA">
                                      <p:cBhvr>
                                        <p:cTn id="8" dur="1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Slide_Anima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829A9CB-C3F5-1126-E625-338B8668A3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76EAFE4-877A-FA39-6F82-BECCAB330F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F5BEF3D-324B-6D11-8F75-BD6A78A320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EF3C658-42A7-56A0-D2D7-ACEAD907C1F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83E313A-95E8-C05D-E78D-5981B7A592C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A904B7B-D04D-903E-B44A-BBA7D18F00D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DED716-C30A-C9C9-7B1E-E3ECA17D49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922449"/>
            <a:ext cx="9144000" cy="1060061"/>
          </a:xfrm>
        </p:spPr>
        <p:txBody>
          <a:bodyPr anchor="b">
            <a:normAutofit/>
          </a:bodyPr>
          <a:lstStyle>
            <a:lvl1pPr algn="ctr"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DC6146-296B-59F5-E46F-D8D9B6AFA3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155967"/>
            <a:ext cx="9144000" cy="528576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48821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3333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SlideReverse_Anima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69F97EE-A032-4E82-3BF8-C778ACCEFD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841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29A9CB-C3F5-1126-E625-338B8668A3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76EAFE4-877A-FA39-6F82-BECCAB330F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F5BEF3D-324B-6D11-8F75-BD6A78A320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EF3C658-42A7-56A0-D2D7-ACEAD907C1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83E313A-95E8-C05D-E78D-5981B7A592C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4E8C930-18FA-03EB-700B-3601B5E9A7D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DED716-C30A-C9C9-7B1E-E3ECA17D49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909033"/>
            <a:ext cx="9144000" cy="1060061"/>
          </a:xfrm>
        </p:spPr>
        <p:txBody>
          <a:bodyPr anchor="b">
            <a:normAutofit/>
          </a:bodyPr>
          <a:lstStyle>
            <a:lvl1pPr algn="ctr"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DC6146-296B-59F5-E46F-D8D9B6AFA3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145368"/>
            <a:ext cx="9144000" cy="528576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8117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3333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7A1D-ABF6-F98A-6664-3451D9BC2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1405C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107D8-7D90-98A6-1639-0B68AA66D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1405C"/>
                </a:solidFill>
              </a:defRPr>
            </a:lvl1pPr>
            <a:lvl2pPr>
              <a:defRPr>
                <a:solidFill>
                  <a:srgbClr val="11405C"/>
                </a:solidFill>
              </a:defRPr>
            </a:lvl2pPr>
            <a:lvl3pPr>
              <a:defRPr>
                <a:solidFill>
                  <a:srgbClr val="11405C"/>
                </a:solidFill>
              </a:defRPr>
            </a:lvl3pPr>
            <a:lvl4pPr>
              <a:defRPr>
                <a:solidFill>
                  <a:srgbClr val="11405C"/>
                </a:solidFill>
              </a:defRPr>
            </a:lvl4pPr>
            <a:lvl5pPr>
              <a:defRPr>
                <a:solidFill>
                  <a:srgbClr val="11405C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2C51B1-70FE-AED9-9212-29E01DBDE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6D94-A7BD-4B6E-B753-79AAA3CCBF31}" type="datetimeFigureOut">
              <a:rPr lang="en-US" smtClean="0"/>
              <a:t>1/21/25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0C94A-B7C9-C5ED-5B78-89F2F9EF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0A357-C561-40BE-14FB-C85CC91BC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474C-E03E-4C82-BE16-E60ED47D0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209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EDBE340-0C6C-138B-9612-935794BF6A93}"/>
              </a:ext>
            </a:extLst>
          </p:cNvPr>
          <p:cNvSpPr/>
          <p:nvPr userDrawn="1"/>
        </p:nvSpPr>
        <p:spPr>
          <a:xfrm>
            <a:off x="-11289" y="0"/>
            <a:ext cx="12203289" cy="6858000"/>
          </a:xfrm>
          <a:prstGeom prst="rect">
            <a:avLst/>
          </a:prstGeom>
          <a:solidFill>
            <a:srgbClr val="11405C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5F7A1D-ABF6-F98A-6664-3451D9BC2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1405C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107D8-7D90-98A6-1639-0B68AA66D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1405C"/>
                </a:solidFill>
              </a:defRPr>
            </a:lvl1pPr>
            <a:lvl2pPr>
              <a:defRPr>
                <a:solidFill>
                  <a:srgbClr val="11405C"/>
                </a:solidFill>
              </a:defRPr>
            </a:lvl2pPr>
            <a:lvl3pPr>
              <a:defRPr>
                <a:solidFill>
                  <a:srgbClr val="11405C"/>
                </a:solidFill>
              </a:defRPr>
            </a:lvl3pPr>
            <a:lvl4pPr>
              <a:defRPr>
                <a:solidFill>
                  <a:srgbClr val="11405C"/>
                </a:solidFill>
              </a:defRPr>
            </a:lvl4pPr>
            <a:lvl5pPr>
              <a:defRPr>
                <a:solidFill>
                  <a:srgbClr val="11405C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2C51B1-70FE-AED9-9212-29E01DBDE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6D94-A7BD-4B6E-B753-79AAA3CCBF31}" type="datetimeFigureOut">
              <a:rPr lang="en-US" smtClean="0"/>
              <a:t>1/21/25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0C94A-B7C9-C5ED-5B78-89F2F9EF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0A357-C561-40BE-14FB-C85CC91BC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474C-E03E-4C82-BE16-E60ED47D0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525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rimary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EDBE340-0C6C-138B-9612-935794BF6A93}"/>
              </a:ext>
            </a:extLst>
          </p:cNvPr>
          <p:cNvSpPr/>
          <p:nvPr userDrawn="1"/>
        </p:nvSpPr>
        <p:spPr>
          <a:xfrm>
            <a:off x="-11289" y="0"/>
            <a:ext cx="12203289" cy="6858000"/>
          </a:xfrm>
          <a:prstGeom prst="rect">
            <a:avLst/>
          </a:prstGeom>
          <a:solidFill>
            <a:srgbClr val="C5D4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5F7A1D-ABF6-F98A-6664-3451D9BC2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1405C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107D8-7D90-98A6-1639-0B68AA66D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1405C"/>
                </a:solidFill>
              </a:defRPr>
            </a:lvl1pPr>
            <a:lvl2pPr>
              <a:defRPr>
                <a:solidFill>
                  <a:srgbClr val="11405C"/>
                </a:solidFill>
              </a:defRPr>
            </a:lvl2pPr>
            <a:lvl3pPr>
              <a:defRPr>
                <a:solidFill>
                  <a:srgbClr val="11405C"/>
                </a:solidFill>
              </a:defRPr>
            </a:lvl3pPr>
            <a:lvl4pPr>
              <a:defRPr>
                <a:solidFill>
                  <a:srgbClr val="11405C"/>
                </a:solidFill>
              </a:defRPr>
            </a:lvl4pPr>
            <a:lvl5pPr>
              <a:defRPr>
                <a:solidFill>
                  <a:srgbClr val="11405C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2C51B1-70FE-AED9-9212-29E01DBDE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6D94-A7BD-4B6E-B753-79AAA3CCBF31}" type="datetimeFigureOut">
              <a:rPr lang="en-US" smtClean="0"/>
              <a:t>1/21/25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0C94A-B7C9-C5ED-5B78-89F2F9EF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0A357-C561-40BE-14FB-C85CC91BC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474C-E03E-4C82-BE16-E60ED47D0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329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F161AAE-E6C4-FFAA-2C07-B8CDE1940093}"/>
              </a:ext>
            </a:extLst>
          </p:cNvPr>
          <p:cNvSpPr/>
          <p:nvPr userDrawn="1"/>
        </p:nvSpPr>
        <p:spPr>
          <a:xfrm>
            <a:off x="-11289" y="0"/>
            <a:ext cx="12203289" cy="6858000"/>
          </a:xfrm>
          <a:prstGeom prst="rect">
            <a:avLst/>
          </a:prstGeom>
          <a:solidFill>
            <a:srgbClr val="1140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5F7A1D-ABF6-F98A-6664-3451D9BC2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107D8-7D90-98A6-1639-0B68AA66D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2C51B1-70FE-AED9-9212-29E01DBDE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B6D94-A7BD-4B6E-B753-79AAA3CCBF31}" type="datetimeFigureOut">
              <a:rPr lang="en-US" smtClean="0"/>
              <a:pPr/>
              <a:t>1/21/25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0C94A-B7C9-C5ED-5B78-89F2F9EF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0A357-C561-40BE-14FB-C85CC91BC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B4474C-E03E-4C82-BE16-E60ED47D0D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657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rimar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F161AAE-E6C4-FFAA-2C07-B8CDE1940093}"/>
              </a:ext>
            </a:extLst>
          </p:cNvPr>
          <p:cNvSpPr/>
          <p:nvPr userDrawn="1"/>
        </p:nvSpPr>
        <p:spPr>
          <a:xfrm>
            <a:off x="-11289" y="0"/>
            <a:ext cx="12203289" cy="6858000"/>
          </a:xfrm>
          <a:prstGeom prst="rect">
            <a:avLst/>
          </a:prstGeom>
          <a:solidFill>
            <a:srgbClr val="0764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5F7A1D-ABF6-F98A-6664-3451D9BC2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107D8-7D90-98A6-1639-0B68AA66D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2C51B1-70FE-AED9-9212-29E01DBDE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B6D94-A7BD-4B6E-B753-79AAA3CCBF31}" type="datetimeFigureOut">
              <a:rPr lang="en-US" smtClean="0"/>
              <a:pPr/>
              <a:t>1/21/25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0C94A-B7C9-C5ED-5B78-89F2F9EF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0A357-C561-40BE-14FB-C85CC91BC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B4474C-E03E-4C82-BE16-E60ED47D0D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0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110004-B53A-00E0-8C54-270513254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07BBC5-2D14-0348-A40D-DB823823F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3C67A9-5040-9CD9-17A3-CBC26D04F3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B6D94-A7BD-4B6E-B753-79AAA3CCBF31}" type="datetimeFigureOut">
              <a:rPr lang="en-US" smtClean="0"/>
              <a:t>1/21/25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E251D6-2FEA-F2D7-D332-1E8214DEDC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5F0B75-9038-36B8-AD02-C0A5B78818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4474C-E03E-4C82-BE16-E60ED47D0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23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60" r:id="rId3"/>
    <p:sldLayoutId id="2147483690" r:id="rId4"/>
    <p:sldLayoutId id="2147483650" r:id="rId5"/>
    <p:sldLayoutId id="2147483664" r:id="rId6"/>
    <p:sldLayoutId id="2147483671" r:id="rId7"/>
    <p:sldLayoutId id="2147483663" r:id="rId8"/>
    <p:sldLayoutId id="2147483667" r:id="rId9"/>
    <p:sldLayoutId id="2147483669" r:id="rId10"/>
    <p:sldLayoutId id="2147483673" r:id="rId11"/>
    <p:sldLayoutId id="2147483654" r:id="rId12"/>
    <p:sldLayoutId id="2147483678" r:id="rId13"/>
    <p:sldLayoutId id="2147483680" r:id="rId14"/>
    <p:sldLayoutId id="2147483682" r:id="rId15"/>
    <p:sldLayoutId id="2147483684" r:id="rId16"/>
    <p:sldLayoutId id="2147483686" r:id="rId17"/>
    <p:sldLayoutId id="2147483688" r:id="rId18"/>
    <p:sldLayoutId id="2147483655" r:id="rId19"/>
    <p:sldLayoutId id="2147483677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1405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85000"/>
        <a:buFont typeface="Arial" panose="020B0604020202020204" pitchFamily="34" charset="0"/>
        <a:buChar char="○"/>
        <a:defRPr sz="2800" kern="1200">
          <a:solidFill>
            <a:srgbClr val="11405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1405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1405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1405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1405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6774C-AB8A-4B28-63C0-C6C9220311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603273"/>
            <a:ext cx="9144000" cy="838304"/>
          </a:xfrm>
        </p:spPr>
        <p:txBody>
          <a:bodyPr>
            <a:normAutofit/>
          </a:bodyPr>
          <a:lstStyle/>
          <a:p>
            <a:r>
              <a:rPr lang="en-US" dirty="0"/>
              <a:t>Home Energy Rebate Programs in Iowa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30C5F9-0BA3-82CC-7135-E0FE7E1BD9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771072"/>
            <a:ext cx="9144000" cy="913471"/>
          </a:xfrm>
        </p:spPr>
        <p:txBody>
          <a:bodyPr>
            <a:normAutofit/>
          </a:bodyPr>
          <a:lstStyle/>
          <a:p>
            <a:r>
              <a:rPr lang="en-US" dirty="0"/>
              <a:t>Amber Buckingham  |  Program Manager </a:t>
            </a:r>
          </a:p>
          <a:p>
            <a:r>
              <a:rPr lang="en-US" dirty="0"/>
              <a:t>Iowa Economic Development Authority</a:t>
            </a:r>
          </a:p>
        </p:txBody>
      </p:sp>
    </p:spTree>
    <p:extLst>
      <p:ext uri="{BB962C8B-B14F-4D97-AF65-F5344CB8AC3E}">
        <p14:creationId xmlns:p14="http://schemas.microsoft.com/office/powerpoint/2010/main" val="2409825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1A0D4-0E6A-5724-E8D1-5E6DC50EC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 Energy Rebate Programs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08968-4061-774A-B2CD-DBCF0C806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The Inflation Reduction Act (IRA) established three programs related to residential energy efficiency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50121 – HOMES – whole home energy efficiency program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50122 – HEAR – electrification-focused rebates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50123 – TREC – training for residential energy contractors</a:t>
            </a:r>
          </a:p>
        </p:txBody>
      </p:sp>
    </p:spTree>
    <p:extLst>
      <p:ext uri="{BB962C8B-B14F-4D97-AF65-F5344CB8AC3E}">
        <p14:creationId xmlns:p14="http://schemas.microsoft.com/office/powerpoint/2010/main" val="2952225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FBDBB-02FA-6D60-6CFA-96B9262A7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 Energy Rebate Programs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4453063-A47E-7C0E-76A4-0BEC2F6F52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7001626"/>
              </p:ext>
            </p:extLst>
          </p:nvPr>
        </p:nvGraphicFramePr>
        <p:xfrm>
          <a:off x="838200" y="1825625"/>
          <a:ext cx="10515597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617132226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2185062727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20076786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Type of Home Energy 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Maximum Allowed Rebate Amount Per Household Below 80% Area Median Income (AMI)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Maximum Allowed Rebate Amount Per Household Above 80% Area Median Income (AMI)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8183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Home Efficiency Project with at least 20% predicted energy savings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80% of project costs, up to $4,000*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50% of project costs, up to $2,000 (maximum of $200,000 for a multifamily building)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8745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Home Efficiency Project with at least 35% predicted energy savings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80% of project costs, up to $8,000*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50% of project costs, up to $4,000 (maximum of $400,000 for a multifamily building)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0076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Home Electrification Project Qualified Technologies (only households with an income below 150% AMI are eligible)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 of project costs up to technology cost maximums**; up to $14,000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50% of project costs, up to technology cost maximums*; up to $14,000 (households with incomes above 150% AMI are not eligible)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0520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4868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7EB4D-D142-880C-C71E-8C856FB88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HEAR (Home Electrification and Appliance Rebates)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0FAF17-2878-5AE4-B637-25F4F07205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Rebate program to support low to moderate income households who electrify their homes</a:t>
            </a:r>
          </a:p>
          <a:p>
            <a:pPr lvl="1"/>
            <a:r>
              <a:rPr lang="en-US" dirty="0"/>
              <a:t>Iowa will receive ~$60M</a:t>
            </a:r>
          </a:p>
          <a:p>
            <a:r>
              <a:rPr lang="en-US" dirty="0"/>
              <a:t>May cover up to 100% of project costs for low income households and 50% of project costs for moderate income households</a:t>
            </a:r>
          </a:p>
          <a:p>
            <a:r>
              <a:rPr lang="en-US" dirty="0"/>
              <a:t>Multifamily units may qualify if at least 50% of residents are low to moderate income </a:t>
            </a:r>
          </a:p>
          <a:p>
            <a:r>
              <a:rPr lang="en-US" dirty="0"/>
              <a:t>Audit and HVAC certification required for heat pump installations</a:t>
            </a:r>
          </a:p>
        </p:txBody>
      </p:sp>
    </p:spTree>
    <p:extLst>
      <p:ext uri="{BB962C8B-B14F-4D97-AF65-F5344CB8AC3E}">
        <p14:creationId xmlns:p14="http://schemas.microsoft.com/office/powerpoint/2010/main" val="2780861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D7B87-B888-91C6-0CF7-CCC0D7C3A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HOMES (Home Efficiency Rebates)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AFA7D-C459-BC5C-D033-903BC64BD3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Whole home energy efficiency rebate program</a:t>
            </a:r>
          </a:p>
          <a:p>
            <a:pPr lvl="1"/>
            <a:r>
              <a:rPr lang="en-US" dirty="0"/>
              <a:t>Rebate amount will be determined by the total projected or measured savings for the whole home</a:t>
            </a:r>
          </a:p>
          <a:p>
            <a:pPr lvl="2"/>
            <a:r>
              <a:rPr lang="en-US" dirty="0"/>
              <a:t>Not based on the installation of individual end use applications</a:t>
            </a:r>
          </a:p>
          <a:p>
            <a:pPr lvl="1"/>
            <a:r>
              <a:rPr lang="en-US" dirty="0"/>
              <a:t>Iowa </a:t>
            </a:r>
            <a:r>
              <a:rPr lang="en-US"/>
              <a:t>will receive </a:t>
            </a:r>
            <a:r>
              <a:rPr lang="en-US" dirty="0"/>
              <a:t>~$60M</a:t>
            </a:r>
          </a:p>
          <a:p>
            <a:r>
              <a:rPr lang="en-US" dirty="0"/>
              <a:t>Audit required – BPI or Resnet</a:t>
            </a:r>
          </a:p>
          <a:p>
            <a:r>
              <a:rPr lang="en-US" dirty="0"/>
              <a:t>Measured/modeled/both</a:t>
            </a:r>
          </a:p>
        </p:txBody>
      </p:sp>
    </p:spTree>
    <p:extLst>
      <p:ext uri="{BB962C8B-B14F-4D97-AF65-F5344CB8AC3E}">
        <p14:creationId xmlns:p14="http://schemas.microsoft.com/office/powerpoint/2010/main" val="1145326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5827E-970B-6312-725A-487D3E02A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TREC (Training for Residential Energy Contractors)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2CA8EA-8919-8332-3975-3B57C2F140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Contractor/Auditor Training program – contractors and auditors MUST be certified through this program to be eligible to provide services for HOMES AND HEAR applicants</a:t>
            </a:r>
          </a:p>
          <a:p>
            <a:r>
              <a:rPr lang="en-US" dirty="0"/>
              <a:t>Iowa will receive ~$2.1M in two tranches</a:t>
            </a:r>
          </a:p>
          <a:p>
            <a:r>
              <a:rPr lang="en-US" dirty="0"/>
              <a:t>Funds to be used for:</a:t>
            </a:r>
          </a:p>
          <a:p>
            <a:pPr lvl="1"/>
            <a:r>
              <a:rPr lang="en-US" dirty="0"/>
              <a:t>New workforce training </a:t>
            </a:r>
          </a:p>
          <a:p>
            <a:pPr lvl="1"/>
            <a:r>
              <a:rPr lang="en-US" dirty="0"/>
              <a:t>Existing workforce training and certifications</a:t>
            </a:r>
          </a:p>
          <a:p>
            <a:pPr lvl="1"/>
            <a:r>
              <a:rPr lang="en-US" dirty="0"/>
              <a:t>Auditor training and certifications (BPI, Resnet)</a:t>
            </a:r>
          </a:p>
        </p:txBody>
      </p:sp>
    </p:spTree>
    <p:extLst>
      <p:ext uri="{BB962C8B-B14F-4D97-AF65-F5344CB8AC3E}">
        <p14:creationId xmlns:p14="http://schemas.microsoft.com/office/powerpoint/2010/main" val="895680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A3047-1BD1-787A-CD72-F57BC02F0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61657B-C90C-6B21-7A48-3D2688052E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Amber Buckingham</a:t>
            </a:r>
          </a:p>
          <a:p>
            <a:pPr marL="0" indent="0">
              <a:buNone/>
            </a:pPr>
            <a:r>
              <a:rPr lang="en-US" dirty="0"/>
              <a:t>Amber.Buckingham@iowaeda.com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IEDA Iowa Energy Office programs</a:t>
            </a:r>
          </a:p>
          <a:p>
            <a:pPr marL="0" indent="0">
              <a:buNone/>
            </a:pPr>
            <a:r>
              <a:rPr lang="en-US" dirty="0"/>
              <a:t>iowaeda.com/</a:t>
            </a:r>
            <a:r>
              <a:rPr lang="en-US" dirty="0" err="1"/>
              <a:t>iowa</a:t>
            </a:r>
            <a:r>
              <a:rPr lang="en-US" dirty="0"/>
              <a:t>-energy-office</a:t>
            </a:r>
          </a:p>
        </p:txBody>
      </p:sp>
    </p:spTree>
    <p:extLst>
      <p:ext uri="{BB962C8B-B14F-4D97-AF65-F5344CB8AC3E}">
        <p14:creationId xmlns:p14="http://schemas.microsoft.com/office/powerpoint/2010/main" val="3442190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EC99C-4CBF-BDAE-78D9-7DDA8448F2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63D0C8-C3C5-E12D-569B-8F15DA04E4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Iowa Economic Development Authority</a:t>
            </a:r>
          </a:p>
        </p:txBody>
      </p:sp>
    </p:spTree>
    <p:extLst>
      <p:ext uri="{BB962C8B-B14F-4D97-AF65-F5344CB8AC3E}">
        <p14:creationId xmlns:p14="http://schemas.microsoft.com/office/powerpoint/2010/main" val="352836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d9aa3b6-f5fb-4571-8701-56f20689897b" xsi:nil="true"/>
    <lcf76f155ced4ddcb4097134ff3c332f xmlns="d2cbfc94-a69a-4175-9de2-749d5ca1cf7f">
      <Terms xmlns="http://schemas.microsoft.com/office/infopath/2007/PartnerControls"/>
    </lcf76f155ced4ddcb4097134ff3c332f>
    <SharedWithUsers xmlns="1d9aa3b6-f5fb-4571-8701-56f20689897b">
      <UserInfo>
        <DisplayName/>
        <AccountId xsi:nil="true"/>
        <AccountType/>
      </UserInfo>
    </SharedWithUsers>
    <MediaLengthInSeconds xmlns="d2cbfc94-a69a-4175-9de2-749d5ca1cf7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0265D9C8320644B26F99052C4BB7A7" ma:contentTypeVersion="18" ma:contentTypeDescription="Create a new document." ma:contentTypeScope="" ma:versionID="f6794b9a6218c0e1f73b67892b063895">
  <xsd:schema xmlns:xsd="http://www.w3.org/2001/XMLSchema" xmlns:xs="http://www.w3.org/2001/XMLSchema" xmlns:p="http://schemas.microsoft.com/office/2006/metadata/properties" xmlns:ns2="d2cbfc94-a69a-4175-9de2-749d5ca1cf7f" xmlns:ns3="1d9aa3b6-f5fb-4571-8701-56f20689897b" targetNamespace="http://schemas.microsoft.com/office/2006/metadata/properties" ma:root="true" ma:fieldsID="a09d0f59aff5ed9b0617aabb080755e3" ns2:_="" ns3:_="">
    <xsd:import namespace="d2cbfc94-a69a-4175-9de2-749d5ca1cf7f"/>
    <xsd:import namespace="1d9aa3b6-f5fb-4571-8701-56f2068989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cbfc94-a69a-4175-9de2-749d5ca1cf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73c2f1c-0c45-49b9-b292-96ca38f5026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9aa3b6-f5fb-4571-8701-56f20689897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6d208dc-b9ed-48a1-9bb4-1354ef616089}" ma:internalName="TaxCatchAll" ma:showField="CatchAllData" ma:web="1d9aa3b6-f5fb-4571-8701-56f2068989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2F7CF40-FC78-471C-AA3B-949BAEF8D31A}">
  <ds:schemaRefs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  <ds:schemaRef ds:uri="1d9aa3b6-f5fb-4571-8701-56f20689897b"/>
    <ds:schemaRef ds:uri="d2cbfc94-a69a-4175-9de2-749d5ca1cf7f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08DDED50-8A18-4331-85B7-B180C45423F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CA1AB6F-9E0A-4ECE-8E1D-007EE59939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2cbfc94-a69a-4175-9de2-749d5ca1cf7f"/>
    <ds:schemaRef ds:uri="1d9aa3b6-f5fb-4571-8701-56f2068989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712</TotalTime>
  <Words>472</Words>
  <Application>Microsoft Macintosh PowerPoint</Application>
  <PresentationFormat>Widescreen</PresentationFormat>
  <Paragraphs>51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Arial</vt:lpstr>
      <vt:lpstr>Calibri</vt:lpstr>
      <vt:lpstr>Office Theme</vt:lpstr>
      <vt:lpstr>Home Energy Rebate Programs in Iowa</vt:lpstr>
      <vt:lpstr>Home Energy Rebate Programs </vt:lpstr>
      <vt:lpstr>Home Energy Rebate Programs </vt:lpstr>
      <vt:lpstr>HEAR (Home Electrification and Appliance Rebates)</vt:lpstr>
      <vt:lpstr>HOMES (Home Efficiency Rebates)</vt:lpstr>
      <vt:lpstr>TREC (Training for Residential Energy Contractors)</vt:lpstr>
      <vt:lpstr>Questions?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Greiner</dc:creator>
  <cp:lastModifiedBy>Emily Piper</cp:lastModifiedBy>
  <cp:revision>43</cp:revision>
  <dcterms:created xsi:type="dcterms:W3CDTF">2023-10-09T14:52:58Z</dcterms:created>
  <dcterms:modified xsi:type="dcterms:W3CDTF">2025-01-21T17:15:42Z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0x010100AD0265D9C8320644B26F99052C4BB7A7</vt:lpwstr>
  </property>
  <property fmtid="{D5CDD505-2E9C-101B-9397-08002B2CF9AE}" pid="3" name="Order">
    <vt:r8>72758500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